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13"/>
  </p:notesMasterIdLst>
  <p:sldIdLst>
    <p:sldId id="276" r:id="rId2"/>
    <p:sldId id="341" r:id="rId3"/>
    <p:sldId id="342" r:id="rId4"/>
    <p:sldId id="344" r:id="rId5"/>
    <p:sldId id="345" r:id="rId6"/>
    <p:sldId id="346" r:id="rId7"/>
    <p:sldId id="349" r:id="rId8"/>
    <p:sldId id="347" r:id="rId9"/>
    <p:sldId id="350" r:id="rId10"/>
    <p:sldId id="348" r:id="rId11"/>
    <p:sldId id="351" r:id="rId12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AB6"/>
    <a:srgbClr val="B1DCFF"/>
    <a:srgbClr val="FFFFFF"/>
    <a:srgbClr val="99CCFF"/>
    <a:srgbClr val="CCECFF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34" autoAdjust="0"/>
    <p:restoredTop sz="94660" autoAdjust="0"/>
  </p:normalViewPr>
  <p:slideViewPr>
    <p:cSldViewPr snapToGrid="0">
      <p:cViewPr varScale="1">
        <p:scale>
          <a:sx n="93" d="100"/>
          <a:sy n="93" d="100"/>
        </p:scale>
        <p:origin x="-1146" y="-90"/>
      </p:cViewPr>
      <p:guideLst>
        <p:guide orient="horz" pos="4257"/>
        <p:guide orient="horz" pos="1205"/>
        <p:guide orient="horz" pos="330"/>
        <p:guide orient="horz" pos="642"/>
        <p:guide orient="horz" pos="2000"/>
        <p:guide orient="horz" pos="3856"/>
        <p:guide pos="297"/>
        <p:guide pos="5472"/>
        <p:guide pos="2879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9788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11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BE9CBC96-E80B-4D5E-8BA4-5C311FF39B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683237-04D0-472D-8C88-5E99A97F7245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9788" cy="3487737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414838"/>
            <a:ext cx="5140325" cy="418465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White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849313"/>
            <a:ext cx="9145588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71488" y="2273300"/>
            <a:ext cx="7599362" cy="1485900"/>
          </a:xfrm>
        </p:spPr>
        <p:txBody>
          <a:bodyPr wrap="square"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71488" y="5427663"/>
            <a:ext cx="6240462" cy="1057275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06AB6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471488" y="6527800"/>
            <a:ext cx="2362200" cy="330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6AB6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CONFIDENTIAL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70CBE4-E648-4C8B-A0BB-D7CD29328A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4163" y="457200"/>
            <a:ext cx="2052637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57200"/>
            <a:ext cx="6010275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006DA-720A-40CB-A9F6-4966AB12B2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457200"/>
            <a:ext cx="8139112" cy="835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71488" y="1600200"/>
            <a:ext cx="4030662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4550" y="1600200"/>
            <a:ext cx="403225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CA3266-EE6C-43B9-9F45-86DFB4C24A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457200"/>
            <a:ext cx="8139112" cy="835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71488" y="1600200"/>
            <a:ext cx="8215312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3FBC6B-AC09-4933-BD8F-21F7F14364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457200"/>
            <a:ext cx="8139112" cy="835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71488" y="1600200"/>
            <a:ext cx="4030662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54550" y="1600200"/>
            <a:ext cx="403225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0E75B-4A6D-4F55-AEDA-AC15E1E03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457200"/>
            <a:ext cx="8139112" cy="835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71488" y="1600200"/>
            <a:ext cx="4030662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54550" y="1600200"/>
            <a:ext cx="403225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F569F7-71F2-4335-811E-54796AB2E6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A002E-F6B3-4E6B-AFF3-F0D2C3C516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8EF9B7-3D12-4A40-ABAF-0F03A94EF0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600200"/>
            <a:ext cx="4030662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4550" y="1600200"/>
            <a:ext cx="403225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2C49D9-4385-4B19-803E-FB65A3F3A5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F162A-5789-40ED-B31C-6463C3A275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1A186C-E0F6-4A5F-94C9-1ED80DC7CD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09AA6-6D4D-4C8B-BD5A-8FA2280EE2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B169C-9A4E-4584-B87C-697E5C7533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6E302-97E6-4694-9DB4-9D8C813AE4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71488" y="457200"/>
            <a:ext cx="8139112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1488" y="1600200"/>
            <a:ext cx="8215312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6908800" y="6451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0" hangingPunct="0">
              <a:defRPr/>
            </a:pPr>
            <a:endParaRPr lang="en-US" sz="1000">
              <a:solidFill>
                <a:srgbClr val="063DE8"/>
              </a:solidFill>
            </a:endParaRPr>
          </a:p>
        </p:txBody>
      </p:sp>
      <p:sp>
        <p:nvSpPr>
          <p:cNvPr id="14349" name="Rectangle 13"/>
          <p:cNvSpPr>
            <a:spLocks noChangeArrowheads="1"/>
          </p:cNvSpPr>
          <p:nvPr/>
        </p:nvSpPr>
        <p:spPr bwMode="auto">
          <a:xfrm>
            <a:off x="0" y="1277938"/>
            <a:ext cx="9144000" cy="60325"/>
          </a:xfrm>
          <a:prstGeom prst="rect">
            <a:avLst/>
          </a:prstGeom>
          <a:gradFill rotWithShape="1">
            <a:gsLst>
              <a:gs pos="0">
                <a:srgbClr val="006AB6"/>
              </a:gs>
              <a:gs pos="100000">
                <a:srgbClr val="006AB6">
                  <a:gamma/>
                  <a:tint val="9412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>
              <a:defRPr/>
            </a:pPr>
            <a:endParaRPr lang="en-US"/>
          </a:p>
        </p:txBody>
      </p:sp>
      <p:sp>
        <p:nvSpPr>
          <p:cNvPr id="14352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674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87A65F62-AD63-4AA3-9B0F-1DB65829F4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27" descr="Powerpoint Art_inside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1440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6AB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6AB6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6AB6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6AB6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6AB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rgbClr val="006AB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rgbClr val="006AB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rgbClr val="006AB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rgbClr val="006AB6"/>
          </a:solidFill>
          <a:latin typeface="Arial" charset="0"/>
        </a:defRPr>
      </a:lvl9pPr>
    </p:titleStyle>
    <p:bodyStyle>
      <a:lvl1pPr marL="168275" indent="-168275" algn="l" rtl="0" eaLnBrk="0" fontAlgn="base" hangingPunct="0">
        <a:lnSpc>
          <a:spcPct val="110000"/>
        </a:lnSpc>
        <a:spcBef>
          <a:spcPct val="50000"/>
        </a:spcBef>
        <a:spcAft>
          <a:spcPct val="0"/>
        </a:spcAft>
        <a:buChar char="•"/>
        <a:defRPr sz="2400">
          <a:solidFill>
            <a:srgbClr val="333333"/>
          </a:solidFill>
          <a:latin typeface="+mn-lt"/>
          <a:ea typeface="+mn-ea"/>
          <a:cs typeface="+mn-cs"/>
        </a:defRPr>
      </a:lvl1pPr>
      <a:lvl2pPr marL="508000" indent="-225425" algn="l" rtl="0" eaLnBrk="0" fontAlgn="base" hangingPunct="0">
        <a:lnSpc>
          <a:spcPct val="110000"/>
        </a:lnSpc>
        <a:spcBef>
          <a:spcPct val="25000"/>
        </a:spcBef>
        <a:spcAft>
          <a:spcPct val="0"/>
        </a:spcAft>
        <a:buChar char="–"/>
        <a:defRPr sz="2200">
          <a:solidFill>
            <a:srgbClr val="333333"/>
          </a:solidFill>
          <a:latin typeface="+mn-lt"/>
        </a:defRPr>
      </a:lvl2pPr>
      <a:lvl3pPr marL="795338" indent="-173038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har char="•"/>
        <a:defRPr sz="2200">
          <a:solidFill>
            <a:srgbClr val="333333"/>
          </a:solidFill>
          <a:latin typeface="+mn-lt"/>
        </a:defRPr>
      </a:lvl3pPr>
      <a:lvl4pPr marL="1082675" indent="-173038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har char="–"/>
        <a:defRPr sz="2000">
          <a:solidFill>
            <a:srgbClr val="333333"/>
          </a:solidFill>
          <a:latin typeface="+mn-lt"/>
        </a:defRPr>
      </a:lvl4pPr>
      <a:lvl5pPr marL="1370013" indent="-173038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+mn-lt"/>
        </a:defRPr>
      </a:lvl5pPr>
      <a:lvl6pPr marL="1827213" indent="-173038" algn="l" rtl="0" fontAlgn="base">
        <a:lnSpc>
          <a:spcPct val="110000"/>
        </a:lnSpc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+mn-lt"/>
        </a:defRPr>
      </a:lvl6pPr>
      <a:lvl7pPr marL="2284413" indent="-173038" algn="l" rtl="0" fontAlgn="base">
        <a:lnSpc>
          <a:spcPct val="110000"/>
        </a:lnSpc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+mn-lt"/>
        </a:defRPr>
      </a:lvl7pPr>
      <a:lvl8pPr marL="2741613" indent="-173038" algn="l" rtl="0" fontAlgn="base">
        <a:lnSpc>
          <a:spcPct val="110000"/>
        </a:lnSpc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+mn-lt"/>
        </a:defRPr>
      </a:lvl8pPr>
      <a:lvl9pPr marL="3198813" indent="-173038" algn="l" rtl="0" fontAlgn="base">
        <a:lnSpc>
          <a:spcPct val="110000"/>
        </a:lnSpc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47675" y="2667000"/>
            <a:ext cx="7599363" cy="1922463"/>
          </a:xfrm>
        </p:spPr>
        <p:txBody>
          <a:bodyPr/>
          <a:lstStyle/>
          <a:p>
            <a:pPr eaLnBrk="1" hangingPunct="1"/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 </a:t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z="2800" smtClean="0"/>
              <a:t>Federal Bar Association</a:t>
            </a:r>
            <a:br>
              <a:rPr lang="en-US" sz="2800" smtClean="0"/>
            </a:br>
            <a:r>
              <a:rPr lang="en-US" sz="2800" smtClean="0"/>
              <a:t>International Restructuring – Tax and Regulatory Considerations</a:t>
            </a:r>
            <a:br>
              <a:rPr lang="en-US" sz="2800" smtClean="0"/>
            </a:br>
            <a:r>
              <a:rPr lang="en-US" sz="2800" smtClean="0"/>
              <a:t/>
            </a:r>
            <a:br>
              <a:rPr lang="en-US" sz="2800" smtClean="0"/>
            </a:br>
            <a:r>
              <a:rPr lang="en-US" sz="2800" smtClean="0"/>
              <a:t>June 1, 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56E8698-2EE4-4FFD-B632-F46F0F3DB8DD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406400" y="558800"/>
            <a:ext cx="734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Local Tax Considerations</a:t>
            </a:r>
          </a:p>
        </p:txBody>
      </p:sp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355600" y="1663700"/>
            <a:ext cx="8572500" cy="587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buFont typeface="Arial" charset="0"/>
              <a:buAutoNum type="arabicPeriod"/>
            </a:pPr>
            <a:r>
              <a:rPr lang="en-US" sz="2200"/>
              <a:t>Location of regional or local holding companies</a:t>
            </a:r>
          </a:p>
          <a:p>
            <a:pPr marL="971550" lvl="1" indent="-514350">
              <a:buFont typeface="Arial" charset="0"/>
              <a:buAutoNum type="alphaLcPeriod"/>
            </a:pPr>
            <a:r>
              <a:rPr lang="en-US" sz="2000"/>
              <a:t>Local tax rate and tax system</a:t>
            </a:r>
          </a:p>
          <a:p>
            <a:pPr marL="971550" lvl="1" indent="-514350">
              <a:buFont typeface="Arial" charset="0"/>
              <a:buAutoNum type="alphaLcPeriod"/>
            </a:pPr>
            <a:r>
              <a:rPr lang="en-US" sz="2000"/>
              <a:t>Available treaty network</a:t>
            </a:r>
          </a:p>
          <a:p>
            <a:pPr marL="971550" lvl="1" indent="-514350">
              <a:buFont typeface="Arial" charset="0"/>
              <a:buAutoNum type="alphaLcPeriod"/>
            </a:pPr>
            <a:r>
              <a:rPr lang="en-US" sz="2000"/>
              <a:t>Non tax considerations (e.g., political environment, workforce, etc.)</a:t>
            </a:r>
          </a:p>
          <a:p>
            <a:pPr marL="971550" lvl="1" indent="-514350">
              <a:buFont typeface="Arial" charset="0"/>
              <a:buAutoNum type="alphaLcPeriod"/>
            </a:pPr>
            <a:endParaRPr lang="en-US" sz="2400"/>
          </a:p>
          <a:p>
            <a:pPr marL="514350" indent="-514350">
              <a:buFont typeface="Arial" charset="0"/>
              <a:buAutoNum type="arabicPeriod"/>
            </a:pPr>
            <a:r>
              <a:rPr lang="en-US" sz="2200"/>
              <a:t>Local tax treatment of restructuring</a:t>
            </a:r>
          </a:p>
          <a:p>
            <a:pPr marL="971550" lvl="1" indent="-514350">
              <a:buFont typeface="Arial" charset="0"/>
              <a:buAutoNum type="alphaLcPeriod"/>
            </a:pPr>
            <a:r>
              <a:rPr lang="en-US" sz="2000"/>
              <a:t>Taxable or non-taxable</a:t>
            </a:r>
          </a:p>
          <a:p>
            <a:pPr marL="971550" lvl="1" indent="-514350">
              <a:buFont typeface="Arial" charset="0"/>
              <a:buAutoNum type="alphaLcPeriod"/>
            </a:pPr>
            <a:r>
              <a:rPr lang="en-US" sz="2000"/>
              <a:t>Capital gains recognition</a:t>
            </a:r>
          </a:p>
          <a:p>
            <a:pPr marL="971550" lvl="1" indent="-514350">
              <a:buFont typeface="Arial" charset="0"/>
              <a:buAutoNum type="alphaLcPeriod"/>
            </a:pPr>
            <a:r>
              <a:rPr lang="en-US" sz="2000"/>
              <a:t>Indirect Tax (e.g, VAT, stamp tax, transfer tax) implications</a:t>
            </a:r>
          </a:p>
          <a:p>
            <a:pPr marL="971550" lvl="1" indent="-514350">
              <a:buFont typeface="Arial" charset="0"/>
              <a:buAutoNum type="alphaLcPeriod"/>
            </a:pPr>
            <a:endParaRPr lang="en-US" sz="1800"/>
          </a:p>
          <a:p>
            <a:pPr marL="971550" lvl="1" indent="-514350">
              <a:buFont typeface="Arial" charset="0"/>
              <a:buAutoNum type="arabicPeriod"/>
            </a:pPr>
            <a:endParaRPr lang="en-US" sz="1800"/>
          </a:p>
          <a:p>
            <a:pPr marL="514350" indent="-514350">
              <a:buFont typeface="Arial" charset="0"/>
              <a:buAutoNum type="arabicPeriod"/>
            </a:pPr>
            <a:endParaRPr lang="en-US" sz="1800"/>
          </a:p>
          <a:p>
            <a:pPr marL="971550" lvl="1" indent="-514350">
              <a:buFont typeface="Arial" charset="0"/>
              <a:buAutoNum type="alphaLcPeriod"/>
            </a:pPr>
            <a:endParaRPr lang="en-US" sz="1600"/>
          </a:p>
          <a:p>
            <a:pPr marL="514350" indent="-514350">
              <a:buFont typeface="Arial" charset="0"/>
              <a:buAutoNum type="arabicPeriod"/>
            </a:pPr>
            <a:endParaRPr lang="en-US" sz="1600"/>
          </a:p>
          <a:p>
            <a:pPr marL="514350" indent="-514350">
              <a:buFont typeface="Arial" charset="0"/>
              <a:buAutoNum type="arabicPeriod"/>
            </a:pPr>
            <a:endParaRPr lang="en-US" sz="1600"/>
          </a:p>
          <a:p>
            <a:pPr marL="514350" indent="-514350">
              <a:buFont typeface="Arial" charset="0"/>
              <a:buAutoNum type="arabicPeriod"/>
            </a:pPr>
            <a:endParaRPr lang="en-US" sz="1600"/>
          </a:p>
          <a:p>
            <a:pPr marL="971550" lvl="1" indent="-514350">
              <a:buFont typeface="Arial" charset="0"/>
              <a:buAutoNum type="alphaLcPeriod"/>
            </a:pPr>
            <a:endParaRPr lang="en-US" sz="1600"/>
          </a:p>
          <a:p>
            <a:pPr marL="514350" indent="-514350"/>
            <a:r>
              <a:rPr lang="en-US" sz="1600"/>
              <a:t>	</a:t>
            </a:r>
          </a:p>
          <a:p>
            <a:pPr marL="514350" indent="-514350"/>
            <a:r>
              <a:rPr lang="en-US" sz="1600"/>
              <a:t>	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A455A8A-1EEF-45B5-89EB-037A4B740F50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406400" y="558800"/>
            <a:ext cx="734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Local Tax Considerations (continued)</a:t>
            </a: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355600" y="1663700"/>
            <a:ext cx="8572500" cy="560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/>
            <a:r>
              <a:rPr lang="en-US" sz="2400"/>
              <a:t>3.   </a:t>
            </a:r>
            <a:r>
              <a:rPr lang="en-US" sz="2200"/>
              <a:t>Potential for local tax planning post restructuring </a:t>
            </a:r>
          </a:p>
          <a:p>
            <a:pPr marL="971550" lvl="1" indent="-514350">
              <a:buFont typeface="Arial" charset="0"/>
              <a:buAutoNum type="alphaLcPeriod"/>
            </a:pPr>
            <a:r>
              <a:rPr lang="en-US" sz="2000"/>
              <a:t>Accounting for utilization of tax benefits (e.g., NOLs)</a:t>
            </a:r>
          </a:p>
          <a:p>
            <a:pPr marL="971550" lvl="1" indent="-514350">
              <a:buFont typeface="Arial" charset="0"/>
              <a:buAutoNum type="alphaLcPeriod"/>
            </a:pPr>
            <a:r>
              <a:rPr lang="en-US" sz="2000"/>
              <a:t>Consolidation or group relief</a:t>
            </a:r>
          </a:p>
          <a:p>
            <a:pPr marL="971550" lvl="1" indent="-514350">
              <a:buFont typeface="Arial" charset="0"/>
              <a:buAutoNum type="alphaLcPeriod"/>
            </a:pPr>
            <a:endParaRPr lang="en-US" sz="2400"/>
          </a:p>
          <a:p>
            <a:pPr marL="514350" indent="-514350"/>
            <a:r>
              <a:rPr lang="en-US" sz="2400"/>
              <a:t>4.   </a:t>
            </a:r>
            <a:r>
              <a:rPr lang="en-US" sz="2200"/>
              <a:t>Intercompany cost allocation / transfer pricing</a:t>
            </a:r>
          </a:p>
          <a:p>
            <a:pPr marL="971550" lvl="1" indent="-514350">
              <a:buFont typeface="Arial" charset="0"/>
              <a:buAutoNum type="alphaLcPeriod"/>
            </a:pPr>
            <a:r>
              <a:rPr lang="en-US" sz="2000"/>
              <a:t>Need to consider VAT and other indirect tax effects</a:t>
            </a:r>
          </a:p>
          <a:p>
            <a:pPr marL="971550" lvl="1" indent="-514350">
              <a:buFont typeface="Arial" charset="0"/>
              <a:buAutoNum type="alphaLcPeriod"/>
            </a:pPr>
            <a:endParaRPr lang="en-US" sz="2400"/>
          </a:p>
          <a:p>
            <a:pPr marL="514350" indent="-514350"/>
            <a:r>
              <a:rPr lang="en-US" sz="2400"/>
              <a:t>5.   </a:t>
            </a:r>
            <a:r>
              <a:rPr lang="en-US" sz="2200"/>
              <a:t>Local tax legislative environment</a:t>
            </a:r>
          </a:p>
          <a:p>
            <a:pPr marL="971550" lvl="1" indent="-514350">
              <a:buFont typeface="Arial" charset="0"/>
              <a:buAutoNum type="alphaLcPeriod"/>
            </a:pPr>
            <a:endParaRPr lang="en-US" sz="1800"/>
          </a:p>
          <a:p>
            <a:pPr marL="971550" lvl="1" indent="-514350">
              <a:buFont typeface="Arial" charset="0"/>
              <a:buAutoNum type="arabicPeriod"/>
            </a:pPr>
            <a:endParaRPr lang="en-US" sz="1800"/>
          </a:p>
          <a:p>
            <a:pPr marL="514350" indent="-514350">
              <a:buFont typeface="Arial" charset="0"/>
              <a:buAutoNum type="arabicPeriod"/>
            </a:pPr>
            <a:endParaRPr lang="en-US" sz="1800"/>
          </a:p>
          <a:p>
            <a:pPr marL="971550" lvl="1" indent="-514350">
              <a:buFont typeface="Arial" charset="0"/>
              <a:buAutoNum type="alphaLcPeriod"/>
            </a:pPr>
            <a:endParaRPr lang="en-US" sz="1600"/>
          </a:p>
          <a:p>
            <a:pPr marL="514350" indent="-514350">
              <a:buFont typeface="Arial" charset="0"/>
              <a:buAutoNum type="arabicPeriod"/>
            </a:pPr>
            <a:endParaRPr lang="en-US" sz="1600"/>
          </a:p>
          <a:p>
            <a:pPr marL="514350" indent="-514350">
              <a:buFont typeface="Arial" charset="0"/>
              <a:buAutoNum type="arabicPeriod"/>
            </a:pPr>
            <a:endParaRPr lang="en-US" sz="1600"/>
          </a:p>
          <a:p>
            <a:pPr marL="514350" indent="-514350">
              <a:buFont typeface="Arial" charset="0"/>
              <a:buAutoNum type="arabicPeriod"/>
            </a:pPr>
            <a:endParaRPr lang="en-US" sz="1600"/>
          </a:p>
          <a:p>
            <a:pPr marL="971550" lvl="1" indent="-514350">
              <a:buFont typeface="Arial" charset="0"/>
              <a:buAutoNum type="alphaLcPeriod"/>
            </a:pPr>
            <a:endParaRPr lang="en-US" sz="1600"/>
          </a:p>
          <a:p>
            <a:pPr marL="514350" indent="-514350"/>
            <a:r>
              <a:rPr lang="en-US" sz="1600"/>
              <a:t>	</a:t>
            </a:r>
          </a:p>
          <a:p>
            <a:pPr marL="514350" indent="-514350"/>
            <a:r>
              <a:rPr lang="en-US" sz="1600"/>
              <a:t>	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3FED845-ADC4-4999-A999-B8B25376377E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495300" y="1447800"/>
            <a:ext cx="86487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Many multinational financial service companies are in the process of restructuring their international legal entity structure.</a:t>
            </a:r>
          </a:p>
          <a:p>
            <a:pPr>
              <a:buFont typeface="Arial" charset="0"/>
              <a:buChar char="•"/>
            </a:pPr>
            <a:endParaRPr lang="en-US" sz="2400"/>
          </a:p>
          <a:p>
            <a:r>
              <a:rPr lang="en-US" sz="2000"/>
              <a:t>Several potential forms for restructuring:</a:t>
            </a:r>
          </a:p>
          <a:p>
            <a:endParaRPr lang="en-US" sz="2000"/>
          </a:p>
          <a:p>
            <a:pPr marL="800100" lvl="1" indent="-342900">
              <a:buFont typeface="Arial" charset="0"/>
              <a:buAutoNum type="arabicPeriod"/>
            </a:pPr>
            <a:r>
              <a:rPr lang="en-US" sz="2000"/>
              <a:t>Merge existing entities</a:t>
            </a:r>
          </a:p>
          <a:p>
            <a:pPr marL="800100" lvl="1" indent="-342900">
              <a:buFont typeface="Arial" charset="0"/>
              <a:buAutoNum type="arabicPeriod"/>
            </a:pPr>
            <a:r>
              <a:rPr lang="en-US" sz="2000"/>
              <a:t>Holding company structures</a:t>
            </a:r>
          </a:p>
          <a:p>
            <a:pPr marL="800100" lvl="1" indent="-342900">
              <a:buFont typeface="Arial" charset="0"/>
              <a:buAutoNum type="arabicPeriod"/>
            </a:pPr>
            <a:r>
              <a:rPr lang="en-US" sz="2000"/>
              <a:t>Incorporate foreign branches</a:t>
            </a:r>
          </a:p>
          <a:p>
            <a:pPr marL="800100" lvl="1" indent="-342900">
              <a:buFont typeface="Arial" charset="0"/>
              <a:buAutoNum type="arabicPeriod"/>
            </a:pPr>
            <a:r>
              <a:rPr lang="en-US" sz="2000"/>
              <a:t>Reinsurance / portfolio transfers	</a:t>
            </a:r>
            <a:r>
              <a:rPr lang="en-US" sz="1800"/>
              <a:t>	</a:t>
            </a:r>
          </a:p>
          <a:p>
            <a:endParaRPr lang="en-US" sz="1800"/>
          </a:p>
          <a:p>
            <a:endParaRPr lang="en-US" sz="1800"/>
          </a:p>
          <a:p>
            <a:endParaRPr lang="en-US" sz="1800"/>
          </a:p>
          <a:p>
            <a:endParaRPr lang="en-US" sz="1800"/>
          </a:p>
          <a:p>
            <a:endParaRPr lang="en-US" sz="1800"/>
          </a:p>
          <a:p>
            <a:endParaRPr lang="en-US" sz="1800"/>
          </a:p>
        </p:txBody>
      </p:sp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406400" y="558800"/>
            <a:ext cx="734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Background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3FFBBEF-E0E2-4356-BBF5-2DBE0E9C42A4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" name="TextBox 2"/>
          <p:cNvSpPr txBox="1"/>
          <p:nvPr/>
        </p:nvSpPr>
        <p:spPr>
          <a:xfrm>
            <a:off x="241300" y="1473200"/>
            <a:ext cx="8902700" cy="4524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US" sz="2400" dirty="0">
              <a:latin typeface="Arial" pitchFamily="34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>
                <a:latin typeface="Arial" pitchFamily="34" charset="0"/>
              </a:rPr>
              <a:t>Coordination of management or business goals</a:t>
            </a:r>
          </a:p>
          <a:p>
            <a:pPr marL="914400" lvl="1" indent="-457200">
              <a:buFont typeface="+mj-lt"/>
              <a:buAutoNum type="alphaLcPeriod"/>
              <a:defRPr/>
            </a:pPr>
            <a:r>
              <a:rPr lang="en-US" sz="2400" dirty="0">
                <a:latin typeface="Arial" pitchFamily="34" charset="0"/>
              </a:rPr>
              <a:t>Consolidation of acquisitions</a:t>
            </a:r>
          </a:p>
          <a:p>
            <a:pPr marL="914400" lvl="1" indent="-457200">
              <a:buFont typeface="+mj-lt"/>
              <a:buAutoNum type="alphaLcPeriod"/>
              <a:defRPr/>
            </a:pPr>
            <a:r>
              <a:rPr lang="en-US" sz="2400" dirty="0">
                <a:latin typeface="Arial" pitchFamily="34" charset="0"/>
              </a:rPr>
              <a:t>Aligning legal entity structure with management structure</a:t>
            </a:r>
          </a:p>
          <a:p>
            <a:pPr marL="914400" lvl="1" indent="-457200">
              <a:buFont typeface="+mj-lt"/>
              <a:buAutoNum type="alphaLcPeriod"/>
              <a:defRPr/>
            </a:pPr>
            <a:r>
              <a:rPr lang="en-US" sz="2400" dirty="0">
                <a:latin typeface="Arial" pitchFamily="34" charset="0"/>
              </a:rPr>
              <a:t>Aligning legal entity structure with </a:t>
            </a:r>
            <a:r>
              <a:rPr lang="en-US" sz="2400" dirty="0">
                <a:latin typeface="Arial" pitchFamily="34" charset="0"/>
              </a:rPr>
              <a:t>business and product </a:t>
            </a:r>
            <a:r>
              <a:rPr lang="en-US" sz="2400" dirty="0">
                <a:latin typeface="Arial" pitchFamily="34" charset="0"/>
              </a:rPr>
              <a:t>lines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en-US" sz="2400" dirty="0">
              <a:latin typeface="Arial" pitchFamily="34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>
                <a:latin typeface="Arial" pitchFamily="34" charset="0"/>
              </a:rPr>
              <a:t>Regulatory considerations (e.g., Solvency II)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en-US" sz="2400" dirty="0">
              <a:latin typeface="Arial" pitchFamily="34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>
                <a:latin typeface="Arial" pitchFamily="34" charset="0"/>
              </a:rPr>
              <a:t>Capital </a:t>
            </a:r>
            <a:r>
              <a:rPr lang="en-US" sz="2400" dirty="0">
                <a:latin typeface="Arial" pitchFamily="34" charset="0"/>
              </a:rPr>
              <a:t>considerations</a:t>
            </a:r>
            <a:endParaRPr lang="en-US" sz="2400" dirty="0">
              <a:latin typeface="Arial" pitchFamily="34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endParaRPr lang="en-US" sz="2400" dirty="0">
              <a:latin typeface="Arial" pitchFamily="34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>
                <a:latin typeface="Arial" pitchFamily="34" charset="0"/>
              </a:rPr>
              <a:t>Centralize governance and reporting functions</a:t>
            </a:r>
          </a:p>
        </p:txBody>
      </p:sp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381000" y="558800"/>
            <a:ext cx="734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Potential Drivers for Restructuring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26A09B04-0CFA-4559-8728-BD06A6C3514F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444500" y="1498600"/>
            <a:ext cx="8140700" cy="458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Arial" charset="0"/>
              <a:buAutoNum type="arabicPeriod"/>
            </a:pPr>
            <a:r>
              <a:rPr lang="en-US" sz="2000"/>
              <a:t>Choice of legal entity</a:t>
            </a:r>
          </a:p>
          <a:p>
            <a:pPr marL="914400" lvl="1" indent="-457200">
              <a:buFont typeface="Arial" charset="0"/>
              <a:buAutoNum type="alphaLcPeriod"/>
            </a:pPr>
            <a:r>
              <a:rPr lang="en-US" sz="1800"/>
              <a:t>Branch vs. Subsidiary</a:t>
            </a:r>
          </a:p>
          <a:p>
            <a:pPr marL="914400" lvl="1" indent="-457200">
              <a:buFont typeface="Arial" charset="0"/>
              <a:buAutoNum type="alphaLcPeriod"/>
            </a:pPr>
            <a:r>
              <a:rPr lang="en-US" sz="1800"/>
              <a:t>Use of holding companies at regional or local level  – either with subsidiaries or with branches (“hub and spoke” model)</a:t>
            </a:r>
          </a:p>
          <a:p>
            <a:pPr marL="914400" lvl="1" indent="-457200">
              <a:buFont typeface="Arial" charset="0"/>
              <a:buAutoNum type="alphaLcPeriod"/>
            </a:pPr>
            <a:r>
              <a:rPr lang="en-US" sz="1800"/>
              <a:t>Form of transaction -- e.g, mergers, portfolio transfers, etc.</a:t>
            </a:r>
          </a:p>
          <a:p>
            <a:pPr marL="457200" indent="-457200">
              <a:buFont typeface="Arial" charset="0"/>
              <a:buAutoNum type="arabicPeriod"/>
            </a:pPr>
            <a:endParaRPr lang="en-US" sz="2000"/>
          </a:p>
          <a:p>
            <a:pPr marL="457200" indent="-457200">
              <a:buFont typeface="Arial" charset="0"/>
              <a:buAutoNum type="arabicPeriod"/>
            </a:pPr>
            <a:r>
              <a:rPr lang="en-US" sz="2000"/>
              <a:t>Potential effects on local policyholders and distributors</a:t>
            </a:r>
          </a:p>
          <a:p>
            <a:pPr marL="457200" indent="-457200">
              <a:buFont typeface="Arial" charset="0"/>
              <a:buAutoNum type="arabicPeriod"/>
            </a:pPr>
            <a:endParaRPr lang="en-US" sz="2000"/>
          </a:p>
          <a:p>
            <a:pPr marL="457200" indent="-457200">
              <a:buFont typeface="Arial" charset="0"/>
              <a:buAutoNum type="arabicPeriod"/>
            </a:pPr>
            <a:r>
              <a:rPr lang="en-US" sz="2000"/>
              <a:t>Coordination with local regulators and appropriate US regulators</a:t>
            </a:r>
          </a:p>
          <a:p>
            <a:pPr marL="457200" indent="-457200">
              <a:buFont typeface="Arial" charset="0"/>
              <a:buAutoNum type="arabicPeriod"/>
            </a:pPr>
            <a:endParaRPr lang="en-US" sz="2000"/>
          </a:p>
          <a:p>
            <a:pPr marL="457200" indent="-457200">
              <a:buFont typeface="Arial" charset="0"/>
              <a:buAutoNum type="arabicPeriod"/>
            </a:pPr>
            <a:r>
              <a:rPr lang="en-US" sz="2000"/>
              <a:t>Governance and financial reporting considerations</a:t>
            </a:r>
          </a:p>
          <a:p>
            <a:pPr marL="457200" indent="-457200">
              <a:buFont typeface="Arial" charset="0"/>
              <a:buAutoNum type="arabicPeriod"/>
            </a:pPr>
            <a:endParaRPr lang="en-US" sz="2400"/>
          </a:p>
          <a:p>
            <a:pPr marL="457200" indent="-457200">
              <a:buFont typeface="Arial" charset="0"/>
              <a:buAutoNum type="arabicPeriod"/>
            </a:pPr>
            <a:endParaRPr lang="en-US" sz="2400"/>
          </a:p>
          <a:p>
            <a:pPr marL="457200" indent="-457200">
              <a:buFont typeface="Arial" charset="0"/>
              <a:buAutoNum type="arabicPeriod"/>
            </a:pPr>
            <a:endParaRPr lang="en-US" sz="2400"/>
          </a:p>
        </p:txBody>
      </p:sp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406400" y="558800"/>
            <a:ext cx="734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Structuring Considerations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227AE1A8-17E7-48D5-818B-CABAB1A9AD1E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406400" y="558800"/>
            <a:ext cx="734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Regulatory Considerations</a:t>
            </a:r>
          </a:p>
        </p:txBody>
      </p:sp>
      <p:sp>
        <p:nvSpPr>
          <p:cNvPr id="7172" name="TextBox 4"/>
          <p:cNvSpPr txBox="1">
            <a:spLocks noChangeArrowheads="1"/>
          </p:cNvSpPr>
          <p:nvPr/>
        </p:nvSpPr>
        <p:spPr bwMode="auto">
          <a:xfrm>
            <a:off x="241300" y="1587500"/>
            <a:ext cx="8902700" cy="637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buFont typeface="Arial" charset="0"/>
              <a:buChar char="•"/>
            </a:pPr>
            <a:r>
              <a:rPr lang="en-US" sz="2400"/>
              <a:t>Ultimate question for foreign insurance regulators: Does the transaction adversely affect policyholders?</a:t>
            </a:r>
          </a:p>
          <a:p>
            <a:pPr marL="514350" indent="-514350">
              <a:buFont typeface="Arial" charset="0"/>
              <a:buChar char="•"/>
            </a:pPr>
            <a:endParaRPr lang="en-US" sz="2400"/>
          </a:p>
          <a:p>
            <a:pPr marL="514350" indent="-514350">
              <a:buFont typeface="Arial" charset="0"/>
              <a:buChar char="•"/>
            </a:pPr>
            <a:r>
              <a:rPr lang="en-US" sz="2400"/>
              <a:t>Effect of restructuring on capital / solvency requirements</a:t>
            </a:r>
          </a:p>
          <a:p>
            <a:pPr marL="514350" indent="-514350">
              <a:buFont typeface="Arial" charset="0"/>
              <a:buChar char="•"/>
            </a:pPr>
            <a:endParaRPr lang="en-US" sz="2400"/>
          </a:p>
          <a:p>
            <a:pPr marL="514350" indent="-514350">
              <a:buFont typeface="Arial" charset="0"/>
              <a:buChar char="•"/>
            </a:pPr>
            <a:r>
              <a:rPr lang="en-US" sz="2400"/>
              <a:t>Need to consider notification vs.  approval procedures</a:t>
            </a:r>
          </a:p>
          <a:p>
            <a:pPr marL="514350" indent="-514350">
              <a:buFont typeface="Arial" charset="0"/>
              <a:buChar char="•"/>
            </a:pPr>
            <a:endParaRPr lang="en-US" sz="2400"/>
          </a:p>
          <a:p>
            <a:pPr marL="514350" indent="-514350">
              <a:buFont typeface="Arial" charset="0"/>
              <a:buChar char="•"/>
            </a:pPr>
            <a:r>
              <a:rPr lang="en-US" sz="2400"/>
              <a:t>Repatriation plan</a:t>
            </a:r>
          </a:p>
          <a:p>
            <a:pPr marL="514350" indent="-514350">
              <a:buFont typeface="Arial" charset="0"/>
              <a:buChar char="•"/>
            </a:pPr>
            <a:endParaRPr lang="en-US" sz="2400"/>
          </a:p>
          <a:p>
            <a:pPr marL="514350" indent="-514350">
              <a:buFont typeface="Arial" charset="0"/>
              <a:buChar char="•"/>
            </a:pPr>
            <a:r>
              <a:rPr lang="en-US" sz="2400"/>
              <a:t>US Regulators – e.g., state DOIs, IRS</a:t>
            </a:r>
          </a:p>
          <a:p>
            <a:pPr marL="514350" indent="-514350">
              <a:buFont typeface="Arial" charset="0"/>
              <a:buChar char="•"/>
            </a:pPr>
            <a:endParaRPr lang="en-US" sz="2400"/>
          </a:p>
          <a:p>
            <a:pPr marL="514350" indent="-514350">
              <a:buFont typeface="Arial" charset="0"/>
              <a:buChar char="•"/>
            </a:pPr>
            <a:r>
              <a:rPr lang="en-US" sz="2400"/>
              <a:t>Solvency II Directive</a:t>
            </a:r>
          </a:p>
          <a:p>
            <a:pPr marL="514350" indent="-514350"/>
            <a:endParaRPr lang="en-US" sz="2400"/>
          </a:p>
          <a:p>
            <a:pPr marL="514350" indent="-514350"/>
            <a:endParaRPr lang="en-US" sz="2400"/>
          </a:p>
          <a:p>
            <a:pPr marL="514350" indent="-514350"/>
            <a:endParaRPr lang="en-US" sz="2400"/>
          </a:p>
          <a:p>
            <a:pPr marL="514350" indent="-514350">
              <a:buFont typeface="Arial" charset="0"/>
              <a:buChar char="•"/>
            </a:pPr>
            <a:endParaRPr lang="en-US" sz="2400"/>
          </a:p>
          <a:p>
            <a:pPr marL="514350" indent="-514350">
              <a:buFont typeface="Arial" charset="0"/>
              <a:buChar char="•"/>
            </a:pPr>
            <a:endParaRPr lang="en-US"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9633961-8F1B-4E22-91E1-7E4DDE9841C7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8195" name="TextBox 3"/>
          <p:cNvSpPr txBox="1">
            <a:spLocks noChangeArrowheads="1"/>
          </p:cNvSpPr>
          <p:nvPr/>
        </p:nvSpPr>
        <p:spPr bwMode="auto">
          <a:xfrm>
            <a:off x="406400" y="558800"/>
            <a:ext cx="734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Solvency II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19100" y="1454150"/>
            <a:ext cx="8153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600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469900" y="1397000"/>
            <a:ext cx="838200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GB" sz="2000"/>
              <a:t> Introduces a new, harmonized risk-based solvency regime across all EU Member States and recasts 13 existing directives</a:t>
            </a:r>
          </a:p>
          <a:p>
            <a:pPr>
              <a:buFont typeface="Arial" charset="0"/>
              <a:buChar char="•"/>
            </a:pPr>
            <a:endParaRPr lang="en-GB" sz="2000"/>
          </a:p>
          <a:p>
            <a:pPr>
              <a:buFont typeface="Arial" charset="0"/>
              <a:buChar char="•"/>
            </a:pPr>
            <a:r>
              <a:rPr lang="en-GB" sz="2000"/>
              <a:t> Effective date of 1/1/2013, although expected to be pushed back to 1/1/2014</a:t>
            </a:r>
          </a:p>
          <a:p>
            <a:pPr>
              <a:buFont typeface="Arial" charset="0"/>
              <a:buChar char="•"/>
            </a:pPr>
            <a:endParaRPr lang="en-GB" sz="2000"/>
          </a:p>
          <a:p>
            <a:pPr>
              <a:buFont typeface="Arial" charset="0"/>
              <a:buChar char="•"/>
            </a:pPr>
            <a:r>
              <a:rPr lang="en-GB" sz="2000"/>
              <a:t> Covers EU insurers, reinsurers, and holding companies. Other jurisdictions are considering similar regimes</a:t>
            </a:r>
          </a:p>
          <a:p>
            <a:pPr>
              <a:buFont typeface="Arial" charset="0"/>
              <a:buChar char="•"/>
            </a:pPr>
            <a:endParaRPr lang="en-GB" sz="2000"/>
          </a:p>
          <a:p>
            <a:pPr>
              <a:buFont typeface="Arial" charset="0"/>
              <a:buChar char="•"/>
            </a:pPr>
            <a:r>
              <a:rPr lang="en-GB" sz="2000"/>
              <a:t> Designed to</a:t>
            </a:r>
            <a:r>
              <a:rPr lang="en-GB" sz="2400"/>
              <a:t>: </a:t>
            </a:r>
          </a:p>
          <a:p>
            <a:pPr marL="1011238" lvl="2" indent="-279400">
              <a:buFont typeface="Wingdings" pitchFamily="2" charset="2"/>
              <a:buChar char="Ø"/>
            </a:pPr>
            <a:r>
              <a:rPr lang="en-GB" sz="2000"/>
              <a:t>Improve consumer protection</a:t>
            </a:r>
          </a:p>
          <a:p>
            <a:pPr marL="1011238" lvl="2" indent="-279400">
              <a:buFont typeface="Wingdings" pitchFamily="2" charset="2"/>
              <a:buChar char="Ø"/>
            </a:pPr>
            <a:r>
              <a:rPr lang="en-GB" sz="2000"/>
              <a:t>Modernize supervision </a:t>
            </a:r>
          </a:p>
          <a:p>
            <a:pPr marL="1011238" lvl="2" indent="-279400">
              <a:buFont typeface="Wingdings" pitchFamily="2" charset="2"/>
              <a:buChar char="Ø"/>
            </a:pPr>
            <a:r>
              <a:rPr lang="en-GB" sz="2000"/>
              <a:t>Deepen market integration </a:t>
            </a:r>
          </a:p>
          <a:p>
            <a:pPr marL="1011238" lvl="2" indent="-279400">
              <a:buFont typeface="Wingdings" pitchFamily="2" charset="2"/>
              <a:buChar char="Ø"/>
            </a:pPr>
            <a:r>
              <a:rPr lang="en-GB" sz="2000"/>
              <a:t>Increase the international competitiveness of European insurers</a:t>
            </a:r>
          </a:p>
          <a:p>
            <a:pPr lvl="1">
              <a:buFont typeface="Arial" charset="0"/>
              <a:buChar char="•"/>
            </a:pPr>
            <a:endParaRPr lang="en-GB" sz="2000"/>
          </a:p>
          <a:p>
            <a:pPr lvl="1">
              <a:buFont typeface="Arial" charset="0"/>
              <a:buChar char="•"/>
            </a:pPr>
            <a:endParaRPr lang="en-GB" sz="2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80854C0C-EA18-4730-A08B-1370B2838D7F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406400" y="558800"/>
            <a:ext cx="734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Solvency II – Three Pillars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1300" y="1409700"/>
            <a:ext cx="8521700" cy="4340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i="1" dirty="0"/>
              <a:t>Pillar I – Quantitative Requirements</a:t>
            </a:r>
          </a:p>
          <a:p>
            <a:pPr marL="914400" lvl="1" indent="-457200">
              <a:buFont typeface="Wingdings" pitchFamily="2" charset="2"/>
              <a:buChar char="Ø"/>
              <a:defRPr/>
            </a:pPr>
            <a:r>
              <a:rPr lang="en-US" sz="2000" dirty="0"/>
              <a:t>Valuation of assets and liabilities</a:t>
            </a:r>
          </a:p>
          <a:p>
            <a:pPr marL="914400" lvl="1" indent="-457200">
              <a:buFont typeface="Wingdings" pitchFamily="2" charset="2"/>
              <a:buChar char="Ø"/>
              <a:defRPr/>
            </a:pPr>
            <a:r>
              <a:rPr lang="en-US" sz="2000" dirty="0"/>
              <a:t>Solvency Capital Requirements and Minimum Capital Requirements</a:t>
            </a:r>
          </a:p>
          <a:p>
            <a:pPr marL="914400" lvl="1" indent="-457200">
              <a:buFont typeface="Wingdings" pitchFamily="2" charset="2"/>
              <a:buChar char="Ø"/>
              <a:defRPr/>
            </a:pPr>
            <a:endParaRPr lang="en-US" sz="2400" dirty="0"/>
          </a:p>
          <a:p>
            <a:pPr marL="457200" indent="-457200">
              <a:defRPr/>
            </a:pPr>
            <a:r>
              <a:rPr lang="en-US" sz="2400" i="1" dirty="0"/>
              <a:t>Pillar II – Supervisory Review</a:t>
            </a:r>
          </a:p>
          <a:p>
            <a:pPr marL="914400" lvl="1" indent="-457200">
              <a:buFont typeface="Wingdings" pitchFamily="2" charset="2"/>
              <a:buChar char="Ø"/>
              <a:defRPr/>
            </a:pPr>
            <a:r>
              <a:rPr lang="en-US" sz="2000" dirty="0"/>
              <a:t>System of governance, enterprise risk management</a:t>
            </a:r>
          </a:p>
          <a:p>
            <a:pPr marL="914400" lvl="1" indent="-457200">
              <a:buFont typeface="Wingdings" pitchFamily="2" charset="2"/>
              <a:buChar char="Ø"/>
              <a:defRPr/>
            </a:pPr>
            <a:r>
              <a:rPr lang="en-US" sz="2000" dirty="0"/>
              <a:t>Own risk and solvency assessment (ORSA)</a:t>
            </a:r>
          </a:p>
          <a:p>
            <a:pPr marL="914400" lvl="1" indent="-457200">
              <a:buFont typeface="Wingdings" pitchFamily="2" charset="2"/>
              <a:buChar char="Ø"/>
              <a:defRPr/>
            </a:pPr>
            <a:endParaRPr lang="en-US" sz="2400" dirty="0"/>
          </a:p>
          <a:p>
            <a:pPr marL="457200" indent="-457200">
              <a:defRPr/>
            </a:pPr>
            <a:r>
              <a:rPr lang="en-US" sz="2400" i="1" dirty="0"/>
              <a:t>Pillar III -- Disclosure</a:t>
            </a:r>
          </a:p>
          <a:p>
            <a:pPr marL="914400" lvl="1" indent="-457200">
              <a:buFont typeface="Wingdings" pitchFamily="2" charset="2"/>
              <a:buChar char="Ø"/>
              <a:defRPr/>
            </a:pPr>
            <a:r>
              <a:rPr lang="en-US" sz="2000" dirty="0"/>
              <a:t>Reporting for solvency purposes	</a:t>
            </a:r>
            <a:r>
              <a:rPr lang="en-US" sz="2400" dirty="0"/>
              <a:t>				</a:t>
            </a:r>
          </a:p>
          <a:p>
            <a:pPr>
              <a:defRPr/>
            </a:pPr>
            <a:r>
              <a:rPr lang="en-US" dirty="0"/>
              <a:t>	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02AC9C26-15BD-4052-98F7-19B51222CD4A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0243" name="TextBox 3"/>
          <p:cNvSpPr txBox="1">
            <a:spLocks noChangeArrowheads="1"/>
          </p:cNvSpPr>
          <p:nvPr/>
        </p:nvSpPr>
        <p:spPr bwMode="auto">
          <a:xfrm>
            <a:off x="406400" y="558800"/>
            <a:ext cx="734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US Tax Considerations</a:t>
            </a:r>
          </a:p>
        </p:txBody>
      </p:sp>
      <p:sp>
        <p:nvSpPr>
          <p:cNvPr id="10244" name="TextBox 4"/>
          <p:cNvSpPr txBox="1">
            <a:spLocks noChangeArrowheads="1"/>
          </p:cNvSpPr>
          <p:nvPr/>
        </p:nvSpPr>
        <p:spPr bwMode="auto">
          <a:xfrm>
            <a:off x="355600" y="1358900"/>
            <a:ext cx="8572500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buFont typeface="Arial" charset="0"/>
              <a:buAutoNum type="arabicPeriod"/>
            </a:pPr>
            <a:r>
              <a:rPr lang="en-US" sz="2200"/>
              <a:t>Overall form of legal entity structure will affect cash and GAAP tax position</a:t>
            </a:r>
          </a:p>
          <a:p>
            <a:pPr marL="971550" lvl="1" indent="-514350">
              <a:buFont typeface="Arial" charset="0"/>
              <a:buAutoNum type="alphaLcPeriod"/>
            </a:pPr>
            <a:r>
              <a:rPr lang="en-US" sz="2000"/>
              <a:t>Need to coordinate tax issues closely with other areas of organization – e.g., treasury, legal, operations, etc.</a:t>
            </a:r>
          </a:p>
          <a:p>
            <a:pPr marL="971550" lvl="1" indent="-514350">
              <a:buFont typeface="Arial" charset="0"/>
              <a:buAutoNum type="alphaLcPeriod"/>
            </a:pPr>
            <a:r>
              <a:rPr lang="en-US" sz="2000"/>
              <a:t>Effects of worldwide tax system under US tax law needs to be made clear to local partners</a:t>
            </a:r>
          </a:p>
          <a:p>
            <a:pPr marL="514350" indent="-514350">
              <a:buFont typeface="Arial" charset="0"/>
              <a:buAutoNum type="arabicPeriod"/>
            </a:pPr>
            <a:endParaRPr lang="en-US" sz="2000"/>
          </a:p>
          <a:p>
            <a:pPr marL="514350" indent="-514350">
              <a:buFont typeface="Arial" charset="0"/>
              <a:buAutoNum type="arabicPeriod"/>
            </a:pPr>
            <a:r>
              <a:rPr lang="en-US" sz="2200"/>
              <a:t>Current legislative environment is unclear </a:t>
            </a:r>
          </a:p>
          <a:p>
            <a:pPr marL="971550" lvl="1" indent="-514350">
              <a:buFont typeface="Arial" charset="0"/>
              <a:buAutoNum type="alphaLcPeriod"/>
            </a:pPr>
            <a:r>
              <a:rPr lang="en-US" sz="2000"/>
              <a:t>Active Finance Exception and Look-Thru rules are important for multinational insurance companies and are currently in limbo  </a:t>
            </a:r>
          </a:p>
          <a:p>
            <a:pPr marL="971550" lvl="1" indent="-514350">
              <a:buFont typeface="Arial" charset="0"/>
              <a:buAutoNum type="alphaLcPeriod"/>
            </a:pPr>
            <a:r>
              <a:rPr lang="en-US" sz="2000"/>
              <a:t>Potential international tax reform?</a:t>
            </a:r>
          </a:p>
          <a:p>
            <a:pPr marL="971550" lvl="1" indent="-514350"/>
            <a:endParaRPr lang="en-US" sz="2000"/>
          </a:p>
          <a:p>
            <a:pPr marL="514350" indent="-514350">
              <a:buFont typeface="Arial" charset="0"/>
              <a:buAutoNum type="arabicPeriod"/>
            </a:pPr>
            <a:r>
              <a:rPr lang="en-US" sz="2200"/>
              <a:t>Subsidiaries (or branches with holding companies) should be used where possible</a:t>
            </a:r>
          </a:p>
          <a:p>
            <a:pPr marL="971550" lvl="1" indent="-514350">
              <a:buFont typeface="Arial" charset="0"/>
              <a:buAutoNum type="alphaLcPeriod"/>
            </a:pPr>
            <a:endParaRPr lang="en-US" sz="1600"/>
          </a:p>
          <a:p>
            <a:pPr marL="971550" lvl="1" indent="-514350">
              <a:buFont typeface="Arial" charset="0"/>
              <a:buAutoNum type="alphaLcPeriod"/>
            </a:pPr>
            <a:endParaRPr lang="en-US" sz="1600"/>
          </a:p>
          <a:p>
            <a:pPr marL="514350" indent="-514350">
              <a:buFont typeface="Arial" charset="0"/>
              <a:buAutoNum type="arabicPeriod"/>
            </a:pPr>
            <a:endParaRPr lang="en-US" sz="1600"/>
          </a:p>
          <a:p>
            <a:pPr marL="514350" indent="-514350">
              <a:buFont typeface="Arial" charset="0"/>
              <a:buAutoNum type="arabicPeriod"/>
            </a:pPr>
            <a:endParaRPr lang="en-US" sz="1600"/>
          </a:p>
          <a:p>
            <a:pPr marL="514350" indent="-514350">
              <a:buFont typeface="Arial" charset="0"/>
              <a:buAutoNum type="arabicPeriod"/>
            </a:pPr>
            <a:endParaRPr lang="en-US" sz="1600"/>
          </a:p>
          <a:p>
            <a:pPr marL="971550" lvl="1" indent="-514350">
              <a:buFont typeface="Arial" charset="0"/>
              <a:buAutoNum type="alphaLcPeriod"/>
            </a:pPr>
            <a:endParaRPr lang="en-US" sz="1600"/>
          </a:p>
          <a:p>
            <a:pPr marL="514350" indent="-514350"/>
            <a:r>
              <a:rPr lang="en-US" sz="1600"/>
              <a:t>	</a:t>
            </a:r>
          </a:p>
          <a:p>
            <a:pPr marL="514350" indent="-514350"/>
            <a:r>
              <a:rPr lang="en-US" sz="1600"/>
              <a:t>	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8D69C393-2247-424C-AE71-E5E28DBC0185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1267" name="TextBox 3"/>
          <p:cNvSpPr txBox="1">
            <a:spLocks noChangeArrowheads="1"/>
          </p:cNvSpPr>
          <p:nvPr/>
        </p:nvSpPr>
        <p:spPr bwMode="auto">
          <a:xfrm>
            <a:off x="266700" y="558800"/>
            <a:ext cx="734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US Tax Considerations (continued)</a:t>
            </a:r>
          </a:p>
        </p:txBody>
      </p:sp>
      <p:sp>
        <p:nvSpPr>
          <p:cNvPr id="11268" name="TextBox 4"/>
          <p:cNvSpPr txBox="1">
            <a:spLocks noChangeArrowheads="1"/>
          </p:cNvSpPr>
          <p:nvPr/>
        </p:nvSpPr>
        <p:spPr bwMode="auto">
          <a:xfrm>
            <a:off x="355600" y="1663700"/>
            <a:ext cx="857250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buFontTx/>
              <a:buAutoNum type="arabicPeriod" startAt="4"/>
            </a:pPr>
            <a:r>
              <a:rPr lang="en-US" sz="2200"/>
              <a:t>What is the organization’s repatriation plan?  Will entity be able to make APB 23 assertions for US accounting purposes?</a:t>
            </a:r>
          </a:p>
          <a:p>
            <a:pPr marL="514350" indent="-514350">
              <a:buFontTx/>
              <a:buAutoNum type="arabicPeriod" startAt="4"/>
            </a:pPr>
            <a:endParaRPr lang="en-US" sz="2000"/>
          </a:p>
          <a:p>
            <a:pPr marL="514350" indent="-514350"/>
            <a:r>
              <a:rPr lang="en-US" sz="2000"/>
              <a:t>5.   	</a:t>
            </a:r>
            <a:r>
              <a:rPr lang="en-US" sz="2200"/>
              <a:t>Any other US tax effects of foreign restructuring?</a:t>
            </a:r>
          </a:p>
          <a:p>
            <a:pPr marL="971550" lvl="1" indent="-514350">
              <a:buFont typeface="Arial" charset="0"/>
              <a:buAutoNum type="alphaLcPeriod"/>
            </a:pPr>
            <a:r>
              <a:rPr lang="en-US" sz="2000"/>
              <a:t>Do local foreign transactions qualify as tax-free reorganizations?</a:t>
            </a:r>
          </a:p>
          <a:p>
            <a:pPr marL="971550" lvl="1" indent="-514350">
              <a:buFont typeface="Arial" charset="0"/>
              <a:buAutoNum type="alphaLcPeriod"/>
            </a:pPr>
            <a:r>
              <a:rPr lang="en-US" sz="2000"/>
              <a:t>Potential application of Section 367</a:t>
            </a:r>
          </a:p>
          <a:p>
            <a:pPr marL="971550" lvl="1" indent="-514350">
              <a:buFont typeface="Arial" charset="0"/>
              <a:buAutoNum type="alphaLcPeriod"/>
            </a:pPr>
            <a:r>
              <a:rPr lang="en-US" sz="2000"/>
              <a:t>Overall tax profile (foreign tax credit, capital losses, NOLs)</a:t>
            </a:r>
          </a:p>
          <a:p>
            <a:pPr marL="971550" lvl="1" indent="-514350">
              <a:buFont typeface="Arial" charset="0"/>
              <a:buAutoNum type="alphaLcPeriod"/>
            </a:pPr>
            <a:endParaRPr lang="en-US" sz="1600"/>
          </a:p>
          <a:p>
            <a:pPr marL="971550" lvl="1" indent="-514350">
              <a:buFont typeface="Arial" charset="0"/>
              <a:buAutoNum type="alphaLcPeriod"/>
            </a:pPr>
            <a:endParaRPr lang="en-US" sz="1600"/>
          </a:p>
          <a:p>
            <a:pPr marL="514350" indent="-514350">
              <a:buFont typeface="Arial" charset="0"/>
              <a:buAutoNum type="arabicPeriod"/>
            </a:pPr>
            <a:endParaRPr lang="en-US" sz="1600"/>
          </a:p>
          <a:p>
            <a:pPr marL="514350" indent="-514350">
              <a:buFont typeface="Arial" charset="0"/>
              <a:buAutoNum type="arabicPeriod"/>
            </a:pPr>
            <a:endParaRPr lang="en-US" sz="1600"/>
          </a:p>
          <a:p>
            <a:pPr marL="514350" indent="-514350">
              <a:buFont typeface="Arial" charset="0"/>
              <a:buAutoNum type="arabicPeriod"/>
            </a:pPr>
            <a:endParaRPr lang="en-US" sz="1600"/>
          </a:p>
          <a:p>
            <a:pPr marL="971550" lvl="1" indent="-514350">
              <a:buFont typeface="Arial" charset="0"/>
              <a:buAutoNum type="alphaLcPeriod"/>
            </a:pPr>
            <a:endParaRPr lang="en-US" sz="1600"/>
          </a:p>
          <a:p>
            <a:pPr marL="514350" indent="-514350"/>
            <a:r>
              <a:rPr lang="en-US" sz="1600"/>
              <a:t>	</a:t>
            </a:r>
          </a:p>
          <a:p>
            <a:pPr marL="514350" indent="-514350"/>
            <a:r>
              <a:rPr lang="en-US" sz="1600"/>
              <a:t>	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14510</TotalTime>
  <Words>559</Words>
  <Application>Microsoft Office PowerPoint</Application>
  <PresentationFormat>On-screen Show (4:3)</PresentationFormat>
  <Paragraphs>160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Wingdings</vt:lpstr>
      <vt:lpstr>Blank Presentation</vt:lpstr>
      <vt:lpstr>               Federal Bar Association International Restructuring – Tax and Regulatory Considerations  June 1, 2012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MetLife  Office XP SP3  Professional  NLB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140th Anniversary Marketing featuring “Simplified”</dc:title>
  <dc:creator>jdamon</dc:creator>
  <cp:lastModifiedBy>Kate Faenza</cp:lastModifiedBy>
  <cp:revision>718</cp:revision>
  <dcterms:created xsi:type="dcterms:W3CDTF">2008-02-25T15:05:52Z</dcterms:created>
  <dcterms:modified xsi:type="dcterms:W3CDTF">2012-05-23T15:02:35Z</dcterms:modified>
</cp:coreProperties>
</file>